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648" r:id="rId2"/>
    <p:sldId id="262" r:id="rId3"/>
    <p:sldId id="273" r:id="rId4"/>
    <p:sldId id="649" r:id="rId5"/>
    <p:sldId id="650" r:id="rId6"/>
    <p:sldId id="651" r:id="rId7"/>
    <p:sldId id="652" r:id="rId8"/>
    <p:sldId id="663" r:id="rId9"/>
    <p:sldId id="660" r:id="rId10"/>
    <p:sldId id="658" r:id="rId11"/>
    <p:sldId id="661" r:id="rId12"/>
    <p:sldId id="659" r:id="rId13"/>
    <p:sldId id="662" r:id="rId14"/>
    <p:sldId id="653" r:id="rId15"/>
    <p:sldId id="654" r:id="rId16"/>
    <p:sldId id="655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4A4A"/>
    <a:srgbClr val="C03030"/>
    <a:srgbClr val="44AC8C"/>
    <a:srgbClr val="ED1B1D"/>
    <a:srgbClr val="006600"/>
    <a:srgbClr val="070A36"/>
    <a:srgbClr val="1E8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58F888-6691-4AEA-B697-48A145A2179E}" v="3" dt="2026-01-23T13:36:48.1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9B59B-5776-4336-B2FB-BB8E3CD3CD1B}" type="datetimeFigureOut">
              <a:rPr lang="en-US" smtClean="0"/>
              <a:t>2/8/2026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11FEC3-FDC7-428C-A1EC-CA407CBE7C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455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8B8DBE45-C485-AAC8-EEFA-028FF385840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821D686F-AFB4-A402-F355-D298964EF96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8C274C28-1BDB-731B-016F-064F0AABA0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5E7EAFA-7F6A-41CC-ABB4-EE8DBFA42D9E}" type="slidenum">
              <a:rPr lang="en-US" altLang="en-US" smtClean="0">
                <a:latin typeface="Calibri" panose="020F0502020204030204" pitchFamily="34" charset="0"/>
              </a:rPr>
              <a:pPr/>
              <a:t>1</a:t>
            </a:fld>
            <a:endParaRPr lang="en-US" altLang="en-US" dirty="0">
              <a:latin typeface="Calibri" panose="020F050202020403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59C28F-E1E7-EBC3-B21A-9F84B3F9C8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fld id="{82CC3246-CDD5-41CD-8F4D-5D34E24CEBFD}" type="datetime1">
              <a:rPr lang="en-US"/>
              <a:pPr>
                <a:defRPr/>
              </a:pPr>
              <a:t>2/8/2026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005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33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7239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679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802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820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5531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79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833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11FEC3-FDC7-428C-A1EC-CA407CBE7C2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083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BEE25-CBB8-4699-A890-BC2C14C32110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679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FD674-208D-4DF2-8DA5-C659115FFFD8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701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A764A-F7CF-4D84-9956-351792EABDCE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865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2E13-6E83-4F86-9F62-D6395AD1D44D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54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3AA4F-3992-4E1B-B7BE-D25368053DAE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046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69F25-6919-4262-8345-AF5C44617582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5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851C8-0794-44AF-913A-BE2B5C81A6BD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790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531C-6B94-494C-A180-321D963F5710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000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F0F76-A835-4C3A-AC66-AD31B3C3B6DC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61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5B78E-3C0F-4E9C-BF85-C9350BBAC30D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415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7B5B-C634-46C0-9C3D-06E9B03D2F0F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967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912DA-2DAF-4484-9A68-439802BC09F2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C1AE5-A1DE-415B-8CD1-7E08D07E90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86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3F840D-08BF-A2AE-B72D-516160AAB09B}"/>
              </a:ext>
            </a:extLst>
          </p:cNvPr>
          <p:cNvSpPr/>
          <p:nvPr/>
        </p:nvSpPr>
        <p:spPr>
          <a:xfrm>
            <a:off x="0" y="-4444"/>
            <a:ext cx="12192000" cy="44926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r>
              <a:rPr lang="en-US" sz="2200" b="1" dirty="0">
                <a:solidFill>
                  <a:prstClr val="white"/>
                </a:solidFill>
                <a:cs typeface="Arial" pitchFamily="34" charset="0"/>
              </a:rPr>
              <a:t> </a:t>
            </a:r>
            <a:endParaRPr lang="en-US" sz="1400" i="1" dirty="0">
              <a:solidFill>
                <a:prstClr val="white"/>
              </a:solidFill>
              <a:cs typeface="Arial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FEDA30-0EE9-9D75-751F-B816F197429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1060449" y="794206"/>
            <a:ext cx="1156970" cy="99060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87FD52-E086-8358-6862-606360031812}"/>
              </a:ext>
            </a:extLst>
          </p:cNvPr>
          <p:cNvSpPr txBox="1"/>
          <p:nvPr/>
        </p:nvSpPr>
        <p:spPr>
          <a:xfrm>
            <a:off x="2072640" y="749896"/>
            <a:ext cx="68478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769110" algn="l"/>
                <a:tab pos="3429000" algn="ct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</a:rPr>
              <a:t>SIMATS ENGINEERING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4888865" algn="ctr"/>
                <a:tab pos="8803640" algn="l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</a:rPr>
              <a:t>           SAVEETHA INSTITUTE OF MEDICAL AND TECHNICAL SCIENCES</a:t>
            </a: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11A57A-8868-6446-C2FE-E09AF2E86F8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67190" y="709613"/>
            <a:ext cx="1156970" cy="990600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43DD5A-B9C4-0BBB-00A1-AC9686584898}"/>
              </a:ext>
            </a:extLst>
          </p:cNvPr>
          <p:cNvSpPr txBox="1"/>
          <p:nvPr/>
        </p:nvSpPr>
        <p:spPr>
          <a:xfrm>
            <a:off x="1111594" y="3587242"/>
            <a:ext cx="102422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tabLst>
                <a:tab pos="1769110" algn="l"/>
                <a:tab pos="3429000" algn="ctr"/>
              </a:tabLst>
            </a:pPr>
            <a:r>
              <a:rPr lang="en-US" sz="2400" b="1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</a:rPr>
              <a:t>TITLE:  AI </a:t>
            </a:r>
            <a:r>
              <a:rPr lang="en-US" sz="2400" b="1" dirty="0">
                <a:latin typeface="Times New Roman" panose="02020603050405020304" pitchFamily="18" charset="0"/>
                <a:ea typeface="Arial Unicode MS" panose="020B0604020202020204" pitchFamily="34" charset="-128"/>
              </a:rPr>
              <a:t> Integrated Student Analytics and Early Warning System for Academic  Risk Prediction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D1B04C-2441-2981-DFE4-B4B38A630E93}"/>
              </a:ext>
            </a:extLst>
          </p:cNvPr>
          <p:cNvSpPr txBox="1"/>
          <p:nvPr/>
        </p:nvSpPr>
        <p:spPr>
          <a:xfrm>
            <a:off x="1060449" y="4626202"/>
            <a:ext cx="470027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1769110" algn="l"/>
                <a:tab pos="3429000" algn="ct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</a:rPr>
              <a:t>BY: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1769110" algn="l"/>
                <a:tab pos="3429000" algn="ctr"/>
              </a:tabLst>
            </a:pPr>
            <a:endParaRPr lang="en-US" sz="1800" b="1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Attar Mohammad Shahid(192311321)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Bijja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Sai Madhava (192372346)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Besta Chaitanya Raj (192372351)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/>
              <a:t> </a:t>
            </a:r>
          </a:p>
          <a:p>
            <a:r>
              <a:rPr lang="en-US" dirty="0"/>
              <a:t>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231D73-057F-6F7F-2DDE-24974E3D47A0}"/>
              </a:ext>
            </a:extLst>
          </p:cNvPr>
          <p:cNvSpPr txBox="1"/>
          <p:nvPr/>
        </p:nvSpPr>
        <p:spPr>
          <a:xfrm>
            <a:off x="6626626" y="4671059"/>
            <a:ext cx="528112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1769110" algn="l"/>
                <a:tab pos="3429000" algn="ctr"/>
              </a:tabLst>
            </a:pPr>
            <a:r>
              <a:rPr lang="en-US" b="1" dirty="0">
                <a:latin typeface="Times New Roman" panose="02020603050405020304" pitchFamily="18" charset="0"/>
                <a:ea typeface="Arial Unicode MS" panose="020B0604020202020204" pitchFamily="34" charset="-128"/>
              </a:rPr>
              <a:t>GUIDED BY: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1769110" algn="l"/>
                <a:tab pos="3429000" algn="ctr"/>
              </a:tabLst>
            </a:pPr>
            <a:r>
              <a:rPr lang="en-US" b="1" dirty="0" err="1">
                <a:latin typeface="Times New Roman" panose="02020603050405020304" pitchFamily="18" charset="0"/>
                <a:ea typeface="Arial Unicode MS" panose="020B0604020202020204" pitchFamily="34" charset="-128"/>
              </a:rPr>
              <a:t>Dr.CHITHRA</a:t>
            </a:r>
            <a:r>
              <a:rPr lang="en-US" b="1" dirty="0">
                <a:latin typeface="Times New Roman" panose="02020603050405020304" pitchFamily="18" charset="0"/>
                <a:ea typeface="Arial Unicode MS" panose="020B0604020202020204" pitchFamily="34" charset="-128"/>
              </a:rPr>
              <a:t>  &amp;  Dr. ARUNA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1769110" algn="l"/>
                <a:tab pos="3429000" algn="ctr"/>
              </a:tabLst>
            </a:pPr>
            <a:r>
              <a:rPr lang="en-US" b="1" dirty="0">
                <a:latin typeface="Times New Roman" panose="02020603050405020304" pitchFamily="18" charset="0"/>
                <a:ea typeface="Arial Unicode MS" panose="020B0604020202020204" pitchFamily="34" charset="-128"/>
              </a:rPr>
              <a:t>Professor/CSE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1769110" algn="l"/>
                <a:tab pos="3429000" algn="ctr"/>
              </a:tabLst>
            </a:pPr>
            <a:r>
              <a:rPr lang="en-US" b="1" dirty="0">
                <a:latin typeface="Times New Roman" panose="02020603050405020304" pitchFamily="18" charset="0"/>
                <a:ea typeface="Arial Unicode MS" panose="020B0604020202020204" pitchFamily="34" charset="-128"/>
              </a:rPr>
              <a:t>SSE, SIMATS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1769110" algn="l"/>
                <a:tab pos="3429000" algn="ctr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Arial Unicode MS" panose="020B0604020202020204" pitchFamily="34" charset="-128"/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9146B2D-A2C2-6FE9-E8DC-A836F00C6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E1854-669D-AF31-E0B3-24FE48665DAE}"/>
              </a:ext>
            </a:extLst>
          </p:cNvPr>
          <p:cNvSpPr txBox="1"/>
          <p:nvPr/>
        </p:nvSpPr>
        <p:spPr>
          <a:xfrm>
            <a:off x="2711918" y="1926046"/>
            <a:ext cx="609760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200" b="1" dirty="0">
                <a:latin typeface="Times New Roman"/>
                <a:cs typeface="Times New Roman"/>
              </a:rPr>
              <a:t>Capstone Presentation : Batch </a:t>
            </a:r>
          </a:p>
          <a:p>
            <a:pPr algn="ctr"/>
            <a:endParaRPr lang="en-IN" sz="2200" b="1" dirty="0">
              <a:latin typeface="Times New Roman"/>
              <a:cs typeface="Times New Roman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999E90-5D74-D006-C78F-62F8B874C685}"/>
              </a:ext>
            </a:extLst>
          </p:cNvPr>
          <p:cNvSpPr txBox="1"/>
          <p:nvPr/>
        </p:nvSpPr>
        <p:spPr>
          <a:xfrm>
            <a:off x="1799925" y="2560288"/>
            <a:ext cx="81910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GB" sz="24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CSA1640-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Warehousing and Data Mining for Clusters</a:t>
            </a:r>
            <a:endParaRPr lang="en-AU" altLang="en-US" sz="24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BDB950-CB90-0172-3E5B-98ACE0FE4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98FF98-E639-70FE-8E60-39B596A8EA1C}"/>
              </a:ext>
            </a:extLst>
          </p:cNvPr>
          <p:cNvSpPr/>
          <p:nvPr/>
        </p:nvSpPr>
        <p:spPr>
          <a:xfrm>
            <a:off x="1304898" y="50170"/>
            <a:ext cx="2743200" cy="4395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Module-2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62A544-D565-E882-874F-63EBEE6AAC30}"/>
              </a:ext>
            </a:extLst>
          </p:cNvPr>
          <p:cNvSpPr txBox="1"/>
          <p:nvPr/>
        </p:nvSpPr>
        <p:spPr>
          <a:xfrm>
            <a:off x="1015477" y="646967"/>
            <a:ext cx="71993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Student-wise Analysis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5DC455-4D93-DB06-AF0F-ED8A5B3F02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477" y="1217102"/>
            <a:ext cx="9854685" cy="4993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Individual student profiles are analyzed using attendance, academic, and behavioral data.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Student-wise attendance patterns are evaluated across days, courses, and time slots.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Academic performance trends are analyzed using internal, mid, and assignment scores.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Behavioral indicators such as disciplinary records are incorporated into student analysis.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Extra-curricular participation is examined to understand its impact on academics.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Risk levels are assigned to each student based on combined performance indicators.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Student-wise insights support personalized monitoring and early intervention.</a:t>
            </a:r>
          </a:p>
          <a:p>
            <a:pPr marL="285750" lvl="0" indent="-285750"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High-risk students are flagged for early intervention and counseling support.The analysis supports personalized academic guidance and performance improvement strategies.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630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EC696E-297D-88CD-2480-AA162CDB5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75876" y="6039167"/>
            <a:ext cx="2743200" cy="365125"/>
          </a:xfrm>
        </p:spPr>
        <p:txBody>
          <a:bodyPr/>
          <a:lstStyle/>
          <a:p>
            <a:fld id="{B6EC1AE5-A1DE-415B-8CD1-7E08D07E9000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D03CA7-A695-B080-E644-F3136C7C2F12}"/>
              </a:ext>
            </a:extLst>
          </p:cNvPr>
          <p:cNvSpPr txBox="1"/>
          <p:nvPr/>
        </p:nvSpPr>
        <p:spPr>
          <a:xfrm>
            <a:off x="961053" y="802433"/>
            <a:ext cx="3536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 Diagram: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0F406F1-8E2E-E23B-D563-78881E45CA87}"/>
              </a:ext>
            </a:extLst>
          </p:cNvPr>
          <p:cNvSpPr/>
          <p:nvPr/>
        </p:nvSpPr>
        <p:spPr>
          <a:xfrm>
            <a:off x="1304898" y="50170"/>
            <a:ext cx="2743200" cy="4395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Module-2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0AC79A-9EFE-2E73-F9C4-D9136C3D6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4914"/>
            <a:ext cx="12192000" cy="526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554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249349-442A-4FB6-F17B-FA4038DFD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861F27-FD3B-23D7-B2D6-06E99DE325CB}"/>
              </a:ext>
            </a:extLst>
          </p:cNvPr>
          <p:cNvSpPr/>
          <p:nvPr/>
        </p:nvSpPr>
        <p:spPr>
          <a:xfrm>
            <a:off x="1306287" y="50170"/>
            <a:ext cx="2275114" cy="4395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Module-3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DB38CD-7053-B8AC-BD4F-94607313782F}"/>
              </a:ext>
            </a:extLst>
          </p:cNvPr>
          <p:cNvSpPr txBox="1"/>
          <p:nvPr/>
        </p:nvSpPr>
        <p:spPr>
          <a:xfrm>
            <a:off x="929174" y="1138921"/>
            <a:ext cx="10215153" cy="5582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/>
              <a:t>To provide </a:t>
            </a:r>
            <a:r>
              <a:rPr lang="en-US" b="1" dirty="0"/>
              <a:t>personalized academic support and recommendations</a:t>
            </a:r>
            <a:r>
              <a:rPr lang="en-US" dirty="0"/>
              <a:t> to students based on their attendance, performance, and behavior patterns.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Inputs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profile data (program, semester, department, category).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Attendance history and absence patterns.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Academic performance data (internal, mid, assignments).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Recommendation Approaches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Rule-Based Recommendation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Suggests actions based on predefined academic and attendance rules (e.g., low attendance → counseling recommendation).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Pattern-Based Recommendation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Uses historical trends of similar students to suggest corrective actions and support strategies.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academic recommendations (attendance improvement plans, study support).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Targeted intervention suggestions (counseling, mentoring, additional assessments).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E47C8C-D2FE-0B7F-C76A-694B936AFE72}"/>
              </a:ext>
            </a:extLst>
          </p:cNvPr>
          <p:cNvSpPr txBox="1"/>
          <p:nvPr/>
        </p:nvSpPr>
        <p:spPr>
          <a:xfrm>
            <a:off x="929174" y="570271"/>
            <a:ext cx="76814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Course-wise Analysis</a:t>
            </a:r>
          </a:p>
        </p:txBody>
      </p:sp>
    </p:spTree>
    <p:extLst>
      <p:ext uri="{BB962C8B-B14F-4D97-AF65-F5344CB8AC3E}">
        <p14:creationId xmlns:p14="http://schemas.microsoft.com/office/powerpoint/2010/main" val="851045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FCE40D-A641-B594-2B35-0F669A91B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460B3E-BC7E-942E-0C0C-F35A907C47C6}"/>
              </a:ext>
            </a:extLst>
          </p:cNvPr>
          <p:cNvSpPr txBox="1"/>
          <p:nvPr/>
        </p:nvSpPr>
        <p:spPr>
          <a:xfrm>
            <a:off x="961053" y="867747"/>
            <a:ext cx="3079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 Diagram: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818DD6-FA18-A554-D930-C8F61ABCEC9B}"/>
              </a:ext>
            </a:extLst>
          </p:cNvPr>
          <p:cNvSpPr/>
          <p:nvPr/>
        </p:nvSpPr>
        <p:spPr>
          <a:xfrm>
            <a:off x="1194319" y="75650"/>
            <a:ext cx="2275114" cy="4395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Module-3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2395D1-8E3D-0D36-E297-38B57EC78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5179"/>
            <a:ext cx="12192000" cy="561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384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779" y="6492875"/>
            <a:ext cx="291353" cy="365125"/>
          </a:xfrm>
        </p:spPr>
        <p:txBody>
          <a:bodyPr/>
          <a:lstStyle/>
          <a:p>
            <a:endParaRPr lang="en-US" sz="1400" dirty="0"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A033A4-D512-9668-937F-CEC2262C0C72}"/>
              </a:ext>
            </a:extLst>
          </p:cNvPr>
          <p:cNvSpPr/>
          <p:nvPr/>
        </p:nvSpPr>
        <p:spPr>
          <a:xfrm>
            <a:off x="1444502" y="136525"/>
            <a:ext cx="3034192" cy="39464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chemeClr val="bg2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Result and Discussion  </a:t>
            </a:r>
          </a:p>
        </p:txBody>
      </p:sp>
      <p:sp>
        <p:nvSpPr>
          <p:cNvPr id="15" name="TextBox 73">
            <a:extLst>
              <a:ext uri="{FF2B5EF4-FFF2-40B4-BE49-F238E27FC236}">
                <a16:creationId xmlns:a16="http://schemas.microsoft.com/office/drawing/2014/main" id="{35B9C553-8E97-671D-8D9C-3AB0F6AF2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5183" y="17490"/>
            <a:ext cx="44931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06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4D45B3-BF71-1E36-D27D-00489505BFC1}"/>
              </a:ext>
            </a:extLst>
          </p:cNvPr>
          <p:cNvSpPr txBox="1"/>
          <p:nvPr/>
        </p:nvSpPr>
        <p:spPr>
          <a:xfrm>
            <a:off x="995183" y="778902"/>
            <a:ext cx="10699512" cy="5547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Early warning alerts helped in identifying at-risk students before serious academic decline.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Absence and pass/fail prediction models improved accuracy in forecasting student performance.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dashboards enhanced monitoring of attendance, grades, and risk levels for administrators.</a:t>
            </a:r>
          </a:p>
          <a:p>
            <a:pPr algn="just">
              <a:lnSpc>
                <a:spcPct val="2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analytics enables institutions to understand learning behavior and attendance patterns more effectively.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risk profiling supports targeted academic counseling and intervention.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models assist faculty and administrators in planning timely support strategies to improve student success.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53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A033A4-D512-9668-937F-CEC2262C0C72}"/>
              </a:ext>
            </a:extLst>
          </p:cNvPr>
          <p:cNvSpPr/>
          <p:nvPr/>
        </p:nvSpPr>
        <p:spPr>
          <a:xfrm>
            <a:off x="1651355" y="273175"/>
            <a:ext cx="4880074" cy="601164"/>
          </a:xfrm>
          <a:prstGeom prst="rect">
            <a:avLst/>
          </a:prstGeom>
          <a:solidFill>
            <a:srgbClr val="A6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Conclusion and Future Enhancement</a:t>
            </a:r>
          </a:p>
        </p:txBody>
      </p:sp>
      <p:sp>
        <p:nvSpPr>
          <p:cNvPr id="15" name="TextBox 73">
            <a:extLst>
              <a:ext uri="{FF2B5EF4-FFF2-40B4-BE49-F238E27FC236}">
                <a16:creationId xmlns:a16="http://schemas.microsoft.com/office/drawing/2014/main" id="{35B9C553-8E97-671D-8D9C-3AB0F6AF2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485" y="238444"/>
            <a:ext cx="6699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07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36DAA2-CE64-1FA6-3914-1D307B316075}"/>
              </a:ext>
            </a:extLst>
          </p:cNvPr>
          <p:cNvSpPr txBox="1"/>
          <p:nvPr/>
        </p:nvSpPr>
        <p:spPr>
          <a:xfrm>
            <a:off x="917062" y="987560"/>
            <a:ext cx="10706393" cy="5547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student analytics and early warning system provides intelligent insights for monitoring academic performance and attendance behavior.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enhances institutional effectiveness by offering personalized risk assessment and timely intervention support.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models improve academic planning, student retention, and overall educational quality.</a:t>
            </a:r>
          </a:p>
          <a:p>
            <a:pPr algn="just">
              <a:lnSpc>
                <a:spcPct val="2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analytics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live attendance systems and IoT-based classroom monitoring.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Extend the system to support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applications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students and faculty for instant alerts and updates.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AI-driven counseling assistants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personalized academic guidance and mentoring.</a:t>
            </a:r>
          </a:p>
        </p:txBody>
      </p:sp>
    </p:spTree>
    <p:extLst>
      <p:ext uri="{BB962C8B-B14F-4D97-AF65-F5344CB8AC3E}">
        <p14:creationId xmlns:p14="http://schemas.microsoft.com/office/powerpoint/2010/main" val="4148597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A033A4-D512-9668-937F-CEC2262C0C72}"/>
              </a:ext>
            </a:extLst>
          </p:cNvPr>
          <p:cNvSpPr/>
          <p:nvPr/>
        </p:nvSpPr>
        <p:spPr>
          <a:xfrm>
            <a:off x="1744661" y="292496"/>
            <a:ext cx="2981622" cy="53657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chemeClr val="bg2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15" name="TextBox 73">
            <a:extLst>
              <a:ext uri="{FF2B5EF4-FFF2-40B4-BE49-F238E27FC236}">
                <a16:creationId xmlns:a16="http://schemas.microsoft.com/office/drawing/2014/main" id="{35B9C553-8E97-671D-8D9C-3AB0F6AF2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9219" y="292496"/>
            <a:ext cx="6699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08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B8039F-E0EB-7F1E-953A-F62D93C4D552}"/>
              </a:ext>
            </a:extLst>
          </p:cNvPr>
          <p:cNvSpPr txBox="1"/>
          <p:nvPr/>
        </p:nvSpPr>
        <p:spPr>
          <a:xfrm>
            <a:off x="990253" y="877271"/>
            <a:ext cx="10778879" cy="5547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Romero et al. (2022)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Explained how educational data mining techniques like classification and clustering can be used to analyze student attendance, behavior, and academic performance for better decision-making.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Kotsiantis et al. (2023)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Showed that machine learning models such as Random Forest and SVM can accurately predict student success and identify students at academic risk.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Jayaprakash et al. (2023)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Proposed an early warning system that uses academic and attendance data to generate alerts for students who may fail or drop out.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Hussain et al. (2024)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Demonstrated that predictive analytics can effectively estimate pass/fail outcomes and help institutions intervene early.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Aljohani &amp; Davis (2024)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Highlighted the importance of integrated learning analytics platforms for monitoring student progress and improving retention rates.</a:t>
            </a:r>
          </a:p>
        </p:txBody>
      </p:sp>
    </p:spTree>
    <p:extLst>
      <p:ext uri="{BB962C8B-B14F-4D97-AF65-F5344CB8AC3E}">
        <p14:creationId xmlns:p14="http://schemas.microsoft.com/office/powerpoint/2010/main" val="3831801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94236" y="6356350"/>
            <a:ext cx="344362" cy="365125"/>
          </a:xfrm>
        </p:spPr>
        <p:txBody>
          <a:bodyPr/>
          <a:lstStyle/>
          <a:p>
            <a:fld id="{B6EC1AE5-A1DE-415B-8CD1-7E08D07E9000}" type="slidenum">
              <a:rPr lang="en-US" smtClean="0"/>
              <a:t>17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B07FAE-2FAC-4E04-8B37-6CCF25C88626}"/>
              </a:ext>
            </a:extLst>
          </p:cNvPr>
          <p:cNvSpPr txBox="1"/>
          <p:nvPr/>
        </p:nvSpPr>
        <p:spPr>
          <a:xfrm>
            <a:off x="3306425" y="2555561"/>
            <a:ext cx="53708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  <a:cs typeface="Microsoft Tai Le" panose="020B0502040204020203" pitchFamily="34" charset="0"/>
              </a:rPr>
              <a:t>Thank</a:t>
            </a:r>
            <a:r>
              <a:rPr lang="en-US" sz="6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  <a:cs typeface="Microsoft Tai Le" panose="020B0502040204020203" pitchFamily="34" charset="0"/>
              </a:rPr>
              <a:t> </a:t>
            </a:r>
            <a:r>
              <a:rPr lang="en-US" sz="6600" b="1" dirty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  <a:cs typeface="Microsoft Tai Le" panose="020B0502040204020203" pitchFamily="34" charset="0"/>
              </a:rPr>
              <a:t>You</a:t>
            </a:r>
            <a:r>
              <a:rPr lang="en-US" sz="66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Bold" panose="020E0705020206020404" pitchFamily="34" charset="0"/>
                <a:cs typeface="Microsoft Tai Le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7924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E91806C9-3128-EC99-40E1-A5B1DE2651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5" y="753889"/>
            <a:ext cx="6316358" cy="557616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82E4802-A4C5-3B5B-43AE-3D993BC06D9C}"/>
              </a:ext>
            </a:extLst>
          </p:cNvPr>
          <p:cNvSpPr txBox="1"/>
          <p:nvPr/>
        </p:nvSpPr>
        <p:spPr>
          <a:xfrm>
            <a:off x="0" y="185355"/>
            <a:ext cx="12191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tabLst>
                <a:tab pos="1769110" algn="l"/>
                <a:tab pos="3429000" algn="ct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</a:rPr>
              <a:t>TITLE:  AI </a:t>
            </a:r>
            <a:r>
              <a:rPr lang="en-US" sz="1800" b="1" dirty="0">
                <a:latin typeface="Times New Roman" panose="02020603050405020304" pitchFamily="18" charset="0"/>
                <a:ea typeface="Arial Unicode MS" panose="020B0604020202020204" pitchFamily="34" charset="-128"/>
              </a:rPr>
              <a:t> Integrated Student Analytics and Early Warning System for Academic  Risk Prediction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41181D-5A5F-0582-3AC6-AC2B0E6EC6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554" y="972273"/>
            <a:ext cx="5596119" cy="513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25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779" y="6492875"/>
            <a:ext cx="291353" cy="365125"/>
          </a:xfrm>
        </p:spPr>
        <p:txBody>
          <a:bodyPr/>
          <a:lstStyle/>
          <a:p>
            <a:fld id="{B6EC1AE5-A1DE-415B-8CD1-7E08D07E9000}" type="slidenum">
              <a:rPr lang="en-US" sz="1400" smtClean="0">
                <a:latin typeface="Garamond" panose="02020404030301010803" pitchFamily="18" charset="0"/>
              </a:rPr>
              <a:t>3</a:t>
            </a:fld>
            <a:endParaRPr lang="en-US" sz="1400" dirty="0"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A033A4-D512-9668-937F-CEC2262C0C72}"/>
              </a:ext>
            </a:extLst>
          </p:cNvPr>
          <p:cNvSpPr/>
          <p:nvPr/>
        </p:nvSpPr>
        <p:spPr>
          <a:xfrm>
            <a:off x="1265839" y="136525"/>
            <a:ext cx="2882649" cy="36106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15" name="TextBox 73">
            <a:extLst>
              <a:ext uri="{FF2B5EF4-FFF2-40B4-BE49-F238E27FC236}">
                <a16:creationId xmlns:a16="http://schemas.microsoft.com/office/drawing/2014/main" id="{35B9C553-8E97-671D-8D9C-3AB0F6AF2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7490"/>
            <a:ext cx="42763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01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F753A6-9074-9E7B-5891-2805C2DE72D6}"/>
              </a:ext>
            </a:extLst>
          </p:cNvPr>
          <p:cNvSpPr txBox="1"/>
          <p:nvPr/>
        </p:nvSpPr>
        <p:spPr>
          <a:xfrm>
            <a:off x="838200" y="757681"/>
            <a:ext cx="10422924" cy="5547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presents an integrated student analytics and early warning system designed to support academic decision-making in universities.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analyzes attendance, academic performance, disciplinary records, and extracurricular activities using data-driven techniques. 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models are applied to estimate daily absence and course pass or fail probabilities.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stratification and automated alerts enable early identification of students requiring academic or behavioral intervention.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enhances institutional efficiency by enabling proactive, data-informed student support.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integrates visualization, predictive analytics, and alert mechanisms within a unified web-based platform.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894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779" y="6492875"/>
            <a:ext cx="291353" cy="365125"/>
          </a:xfrm>
        </p:spPr>
        <p:txBody>
          <a:bodyPr/>
          <a:lstStyle/>
          <a:p>
            <a:fld id="{B6EC1AE5-A1DE-415B-8CD1-7E08D07E9000}" type="slidenum">
              <a:rPr lang="en-US" sz="1400" smtClean="0">
                <a:latin typeface="Garamond" panose="02020404030301010803" pitchFamily="18" charset="0"/>
              </a:rPr>
              <a:t>4</a:t>
            </a:fld>
            <a:endParaRPr lang="en-US" sz="1400" dirty="0"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A033A4-D512-9668-937F-CEC2262C0C72}"/>
              </a:ext>
            </a:extLst>
          </p:cNvPr>
          <p:cNvSpPr/>
          <p:nvPr/>
        </p:nvSpPr>
        <p:spPr>
          <a:xfrm>
            <a:off x="1304898" y="50170"/>
            <a:ext cx="2743200" cy="439571"/>
          </a:xfrm>
          <a:prstGeom prst="rect">
            <a:avLst/>
          </a:prstGeom>
          <a:solidFill>
            <a:srgbClr val="ED1B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chemeClr val="bg2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5" name="TextBox 73">
            <a:extLst>
              <a:ext uri="{FF2B5EF4-FFF2-40B4-BE49-F238E27FC236}">
                <a16:creationId xmlns:a16="http://schemas.microsoft.com/office/drawing/2014/main" id="{35B9C553-8E97-671D-8D9C-3AB0F6AF2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6713" y="-22433"/>
            <a:ext cx="56818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02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F7131C-8BBA-8F2C-3B67-BA5E37D539BB}"/>
              </a:ext>
            </a:extLst>
          </p:cNvPr>
          <p:cNvSpPr txBox="1"/>
          <p:nvPr/>
        </p:nvSpPr>
        <p:spPr>
          <a:xfrm>
            <a:off x="930875" y="819459"/>
            <a:ext cx="10443141" cy="5000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Universities generate large amounts of student data, but it is often underutilized for meaningful academic   decision-making.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 methods of monitoring attendance and performance are manual, time-consuming, and lack early warning capabilities.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There is a need for an integrated system that combines attendance, grades, discipline, and activity data in one platform.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Predictive analytics can help identify students at academic risk before serious problems occur.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project aims to provide a data-driven, automated, and interactive solution to improve student monitoring and academic support.</a:t>
            </a:r>
          </a:p>
        </p:txBody>
      </p:sp>
    </p:spTree>
    <p:extLst>
      <p:ext uri="{BB962C8B-B14F-4D97-AF65-F5344CB8AC3E}">
        <p14:creationId xmlns:p14="http://schemas.microsoft.com/office/powerpoint/2010/main" val="1354402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779" y="6492875"/>
            <a:ext cx="291353" cy="365125"/>
          </a:xfrm>
        </p:spPr>
        <p:txBody>
          <a:bodyPr/>
          <a:lstStyle/>
          <a:p>
            <a:fld id="{B6EC1AE5-A1DE-415B-8CD1-7E08D07E9000}" type="slidenum">
              <a:rPr lang="en-US" sz="1400" smtClean="0">
                <a:latin typeface="Garamond" panose="02020404030301010803" pitchFamily="18" charset="0"/>
              </a:rPr>
              <a:t>5</a:t>
            </a:fld>
            <a:endParaRPr lang="en-US" sz="1400" dirty="0"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A033A4-D512-9668-937F-CEC2262C0C72}"/>
              </a:ext>
            </a:extLst>
          </p:cNvPr>
          <p:cNvSpPr/>
          <p:nvPr/>
        </p:nvSpPr>
        <p:spPr>
          <a:xfrm>
            <a:off x="1409699" y="52753"/>
            <a:ext cx="2772132" cy="47926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15" name="TextBox 73">
            <a:extLst>
              <a:ext uri="{FF2B5EF4-FFF2-40B4-BE49-F238E27FC236}">
                <a16:creationId xmlns:a16="http://schemas.microsoft.com/office/drawing/2014/main" id="{35B9C553-8E97-671D-8D9C-3AB0F6AF2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774" y="0"/>
            <a:ext cx="6699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03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6D01330C-E262-D231-936E-C3A05B5729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024" y="812379"/>
            <a:ext cx="6077340" cy="5444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design and develop an integrated web-based system for monitoring student attendance, academic performance, disciplinary records, and extracurricular activities.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analyze historical student data and identify patterns related to attendance behavior and academic performance.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predict daily student absence and course pass/fail outcomes using data-driven predictive models.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implement a risk stratification mechanism that categorizes students into low, medium, and high academic risk levels.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generate early warning alerts and interactive reports that help faculty and administrators take timely corrective actions.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56346-F9C9-8142-B58F-B6A32DB4B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5364" y="956746"/>
            <a:ext cx="5328606" cy="544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85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779" y="6492875"/>
            <a:ext cx="291353" cy="365125"/>
          </a:xfrm>
        </p:spPr>
        <p:txBody>
          <a:bodyPr/>
          <a:lstStyle/>
          <a:p>
            <a:fld id="{B6EC1AE5-A1DE-415B-8CD1-7E08D07E9000}" type="slidenum">
              <a:rPr lang="en-US" sz="1400" smtClean="0">
                <a:latin typeface="Garamond" panose="02020404030301010803" pitchFamily="18" charset="0"/>
              </a:rPr>
              <a:t>6</a:t>
            </a:fld>
            <a:endParaRPr lang="en-US" sz="1400" dirty="0"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A033A4-D512-9668-937F-CEC2262C0C72}"/>
              </a:ext>
            </a:extLst>
          </p:cNvPr>
          <p:cNvSpPr/>
          <p:nvPr/>
        </p:nvSpPr>
        <p:spPr>
          <a:xfrm>
            <a:off x="1549668" y="136525"/>
            <a:ext cx="2897139" cy="4003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chemeClr val="bg2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15" name="TextBox 73">
            <a:extLst>
              <a:ext uri="{FF2B5EF4-FFF2-40B4-BE49-F238E27FC236}">
                <a16:creationId xmlns:a16="http://schemas.microsoft.com/office/drawing/2014/main" id="{35B9C553-8E97-671D-8D9C-3AB0F6AF2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8636" y="-1816"/>
            <a:ext cx="5810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04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510463-0E8D-F120-0854-F6FE8EA248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5" y="1133531"/>
            <a:ext cx="11972289" cy="459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80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779" y="6492875"/>
            <a:ext cx="291353" cy="365125"/>
          </a:xfrm>
        </p:spPr>
        <p:txBody>
          <a:bodyPr/>
          <a:lstStyle/>
          <a:p>
            <a:fld id="{B6EC1AE5-A1DE-415B-8CD1-7E08D07E9000}" type="slidenum">
              <a:rPr lang="en-US" sz="1400" smtClean="0">
                <a:latin typeface="Garamond" panose="02020404030301010803" pitchFamily="18" charset="0"/>
              </a:rPr>
              <a:t>7</a:t>
            </a:fld>
            <a:endParaRPr lang="en-US" sz="1400" dirty="0">
              <a:latin typeface="Garamond" panose="020204040303010108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A033A4-D512-9668-937F-CEC2262C0C72}"/>
              </a:ext>
            </a:extLst>
          </p:cNvPr>
          <p:cNvSpPr/>
          <p:nvPr/>
        </p:nvSpPr>
        <p:spPr>
          <a:xfrm>
            <a:off x="1325216" y="110355"/>
            <a:ext cx="3172139" cy="510091"/>
          </a:xfrm>
          <a:prstGeom prst="rect">
            <a:avLst/>
          </a:prstGeom>
          <a:solidFill>
            <a:srgbClr val="44A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Materials and Methods</a:t>
            </a:r>
          </a:p>
        </p:txBody>
      </p:sp>
      <p:sp>
        <p:nvSpPr>
          <p:cNvPr id="15" name="TextBox 73">
            <a:extLst>
              <a:ext uri="{FF2B5EF4-FFF2-40B4-BE49-F238E27FC236}">
                <a16:creationId xmlns:a16="http://schemas.microsoft.com/office/drawing/2014/main" id="{35B9C553-8E97-671D-8D9C-3AB0F6AF2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57081"/>
            <a:ext cx="45375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05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D8EB95-7985-3764-9594-83AFDD169632}"/>
              </a:ext>
            </a:extLst>
          </p:cNvPr>
          <p:cNvSpPr txBox="1"/>
          <p:nvPr/>
        </p:nvSpPr>
        <p:spPr>
          <a:xfrm>
            <a:off x="538722" y="782696"/>
            <a:ext cx="11385800" cy="5547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Sources: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Attendance, grades, disciplinary records, extracurricular activities, and student profiles.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Preprocessing: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cleaning, normalization, encoding, and integration.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Used: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Clustering, association rules, prediction models, and risk stratification.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&amp; Alerts: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Daily absence prediction, pass/fail prediction, and early warning alerts.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&amp; Platforms: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Spring Boot, Thymeleaf, Tailwind CSS, MySQL, Java ML, Chart.js, CSV/PDF reports.</a:t>
            </a:r>
          </a:p>
        </p:txBody>
      </p:sp>
    </p:spTree>
    <p:extLst>
      <p:ext uri="{BB962C8B-B14F-4D97-AF65-F5344CB8AC3E}">
        <p14:creationId xmlns:p14="http://schemas.microsoft.com/office/powerpoint/2010/main" val="1927959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F5391-4991-883E-01EA-D8F23C95B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4441"/>
            <a:ext cx="5515947" cy="711591"/>
          </a:xfrm>
        </p:spPr>
        <p:txBody>
          <a:bodyPr>
            <a:normAutofit/>
          </a:bodyPr>
          <a:lstStyle/>
          <a:p>
            <a:r>
              <a:rPr lang="en-IN" sz="2800" b="1" dirty="0"/>
              <a:t>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1.Data cleaning and Preprocessing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EB551-564D-B66D-6B31-6E21053AA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2E13-6E83-4F86-9F62-D6395AD1D44D}" type="datetime1">
              <a:rPr lang="en-US" smtClean="0"/>
              <a:t>2/8/2026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B48F00-AF57-0DD0-9CB8-00ABE1442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275E52-AC2A-89D2-7FBC-9763E546B004}"/>
              </a:ext>
            </a:extLst>
          </p:cNvPr>
          <p:cNvSpPr/>
          <p:nvPr/>
        </p:nvSpPr>
        <p:spPr>
          <a:xfrm>
            <a:off x="1267575" y="-14941"/>
            <a:ext cx="2743200" cy="4395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Module-1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6FAB39C-C5C1-1D6F-4126-326BA98069C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96500" y="1486032"/>
            <a:ext cx="10399001" cy="3885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Centralized student data is consolidated from attendance, academics, discipline, and extracurricular sources.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Missing values, duplicates, and inconsistent records are cleaned from the dataset.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Categorical attributes are normalized for uniform representation.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Historical and current data are prepared for time-based trend analysis.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derived metrics such as attendance percentage and risk scores are computed.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is transformed into an analysis-ready format for multidimensional queries.</a:t>
            </a:r>
          </a:p>
          <a:p>
            <a:pPr marR="0" lvl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improves data accuracy and ensures reliable analytics and predictions.</a:t>
            </a:r>
          </a:p>
        </p:txBody>
      </p:sp>
    </p:spTree>
    <p:extLst>
      <p:ext uri="{BB962C8B-B14F-4D97-AF65-F5344CB8AC3E}">
        <p14:creationId xmlns:p14="http://schemas.microsoft.com/office/powerpoint/2010/main" val="1717587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9D2165-4137-02CB-11F4-A0991CCB7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C1AE5-A1DE-415B-8CD1-7E08D07E9000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1FAFF9-8ED0-4CFE-F00B-71C25B830D84}"/>
              </a:ext>
            </a:extLst>
          </p:cNvPr>
          <p:cNvSpPr txBox="1"/>
          <p:nvPr/>
        </p:nvSpPr>
        <p:spPr>
          <a:xfrm>
            <a:off x="765111" y="627097"/>
            <a:ext cx="3172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 Diagram</a:t>
            </a:r>
            <a:r>
              <a:rPr lang="en-US" dirty="0"/>
              <a:t>: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7B9398-A4BB-81E7-7393-1B9214190348}"/>
              </a:ext>
            </a:extLst>
          </p:cNvPr>
          <p:cNvSpPr/>
          <p:nvPr/>
        </p:nvSpPr>
        <p:spPr>
          <a:xfrm>
            <a:off x="1267575" y="-14941"/>
            <a:ext cx="2743200" cy="4395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ea typeface="Noto Sans" panose="020B0502040504020204" pitchFamily="34" charset="0"/>
                <a:cs typeface="Times New Roman" panose="02020603050405020304" pitchFamily="18" charset="0"/>
              </a:rPr>
              <a:t>Module-1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BAACCE-DD50-C857-BE1E-210FFDE2D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1411"/>
            <a:ext cx="12192000" cy="544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91959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S_RESPONSETYPE" val="None"/>
  <p:tag name="ARS_CHARTPARA_ITEMLABELFONTNAME" val="Arial"/>
  <p:tag name="ARS_CHARTPARA_ITEMLABELFONTSIZE" val="16"/>
  <p:tag name="ARS_CHARTPARA_ITEMLABELFONTBOLD" val="False"/>
  <p:tag name="ARS_CHARTPARA_ITEMLABELFONTITALIC" val="False"/>
  <p:tag name="ARS_CHARTPARA_ITEMLABELFONTCOLOR" val="-16777216"/>
  <p:tag name="ARS_CHARTPARA_DATALABELFONTNAME" val="Arial"/>
  <p:tag name="ARS_CHARTPARA_DATALABELFONTSIZE" val="14"/>
  <p:tag name="ARS_CHARTPARA_DATALABELFONTBOLD" val="False"/>
  <p:tag name="ARS_CHARTPARA_DATALABELFONTITALIC" val="False"/>
  <p:tag name="ARS_CHARTPARA_DATALABELFONTCOLOR" val="-16777216"/>
  <p:tag name="ARS_CHARTPARA_DATAFORMAT" val="ltNumberValue"/>
  <p:tag name="ARS_CHARTPARA_SHOWTIME" val="csStop"/>
  <p:tag name="ARS_CHARTPARA_NUMBERDEC" val="0"/>
  <p:tag name="ARS_CHARTPARA_DATAPERCENTBASE" val="crParticipant"/>
  <p:tag name="ARS_CHARTPARA_PERCENTDEC" val="1"/>
  <p:tag name="ARS_CHARTPARA_SHOW3D" val="0"/>
  <p:tag name="ARS_CHARTPOINTWIDTH" val="0.5"/>
  <p:tag name="ARS_CHARTSHOWITEMTEXT" val="0"/>
  <p:tag name="ARS_CHARTCOLOR_0" val="-12481296"/>
  <p:tag name="ARS_CHARTCOLOR_1" val="-2080758"/>
  <p:tag name="ARS_CHARTCOLOR_2" val="-215999"/>
  <p:tag name="ARS_CHARTCOLOR_3" val="-16423790"/>
  <p:tag name="ARS_CHARTCOLOR_4" val="-4210753"/>
  <p:tag name="ARS_CHARTCOLOR_5" val="-15058071"/>
  <p:tag name="ARS_CHARTCOLOR_6" val="-7294"/>
  <p:tag name="ARS_CHARTCOLOR_7" val="-15557411"/>
  <p:tag name="ARS_CHARTCOLOR_8" val="-3511477"/>
  <p:tag name="ARS_CHARTCOLOR_9" val="-16753445"/>
  <p:tag name="ARS_CHARTPARA_TYPE" val="ctColumn"/>
  <p:tag name="ARS_SLIDE_DUENO" val="4"/>
  <p:tag name="ARS_SLIDE_PARTICIPANTNUM" val="4"/>
  <p:tag name="ARS_SLIDE_SUBMITNUM" val="0"/>
  <p:tag name="ARS_SLIDE_CORRECTNUM" val="0"/>
  <p:tag name="ARS_SLIDE_VOTEMEAN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solidFill>
            <a:schemeClr val="tx1">
              <a:lumMod val="50000"/>
              <a:lumOff val="50000"/>
            </a:schemeClr>
          </a:solidFill>
        </a:ln>
      </a:spPr>
      <a:bodyPr rtlCol="0" anchor="ctr"/>
      <a:lstStyle>
        <a:defPPr algn="ctr">
          <a:spcBef>
            <a:spcPct val="0"/>
          </a:spcBef>
          <a:buFontTx/>
          <a:buNone/>
          <a:defRPr sz="2400" dirty="0">
            <a:solidFill>
              <a:srgbClr val="002060"/>
            </a:solidFill>
            <a:latin typeface="Times New Roman" panose="02020603050405020304" pitchFamily="18" charset="0"/>
            <a:ea typeface="Noto Sans" panose="020B0502040504020204" pitchFamily="34" charset="0"/>
            <a:cs typeface="Times New Roman" panose="02020603050405020304" pitchFamily="18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team 14 ppt</Template>
  <TotalTime>363</TotalTime>
  <Words>1201</Words>
  <Application>Microsoft Office PowerPoint</Application>
  <PresentationFormat>Widescreen</PresentationFormat>
  <Paragraphs>144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Copperplate Gothic Bold</vt:lpstr>
      <vt:lpstr>Garamond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1.Data cleaning and Preprocessing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SHAHID</dc:creator>
  <cp:keywords>SHAHID</cp:keywords>
  <cp:lastModifiedBy>shahid shahid</cp:lastModifiedBy>
  <cp:revision>5</cp:revision>
  <dcterms:created xsi:type="dcterms:W3CDTF">2025-09-18T04:51:34Z</dcterms:created>
  <dcterms:modified xsi:type="dcterms:W3CDTF">2026-02-08T16:46:08Z</dcterms:modified>
</cp:coreProperties>
</file>

<file path=docProps/thumbnail.jpeg>
</file>